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3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9" r:id="rId3"/>
    <p:sldId id="263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4" r:id="rId16"/>
    <p:sldId id="293" r:id="rId17"/>
    <p:sldId id="294" r:id="rId18"/>
    <p:sldId id="295" r:id="rId19"/>
    <p:sldId id="290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71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86" d="100"/>
          <a:sy n="86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2B00B-8245-4981-BE6C-832944BC73E7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74555-E411-46A9-B14D-081B0E2F351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B94B5-918D-4A3F-9AF3-7742F07E51BE}" type="datetimeFigureOut">
              <a:rPr lang="pl-PL" smtClean="0"/>
              <a:pPr/>
              <a:t>27.10.2020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CCA7B-62E7-4A15-83D5-FFEB7642FB3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 cstate="print"/>
          <a:srcRect l="9267" r="23228" b="4951"/>
          <a:stretch>
            <a:fillRect/>
          </a:stretch>
        </p:blipFill>
        <p:spPr bwMode="auto">
          <a:xfrm>
            <a:off x="428625" y="428625"/>
            <a:ext cx="3675063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6" descr="lokalizacja dbp"/>
          <p:cNvPicPr>
            <a:picLocks noChangeAspect="1" noChangeArrowheads="1"/>
          </p:cNvPicPr>
          <p:nvPr/>
        </p:nvPicPr>
        <p:blipFill>
          <a:blip r:embed="rId3" cstate="print"/>
          <a:srcRect r="34818" b="25076"/>
          <a:stretch>
            <a:fillRect/>
          </a:stretch>
        </p:blipFill>
        <p:spPr bwMode="auto">
          <a:xfrm>
            <a:off x="4716463" y="3675063"/>
            <a:ext cx="3095625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140200" y="620713"/>
            <a:ext cx="44640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Popularyzacja wiedzy o regionie w</a:t>
            </a:r>
          </a:p>
          <a:p>
            <a:pPr algn="ctr">
              <a:defRPr/>
            </a:pPr>
            <a:r>
              <a:rPr lang="pl-PL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DOLNOŚLĄSKIEJ </a:t>
            </a: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BIBLIOTECE PUBLICZNEJ</a:t>
            </a: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im. Tadeusza Mikulskiego</a:t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ostokąt 9"/>
          <p:cNvSpPr>
            <a:spLocks noChangeArrowheads="1"/>
          </p:cNvSpPr>
          <p:nvPr/>
        </p:nvSpPr>
        <p:spPr bwMode="auto">
          <a:xfrm>
            <a:off x="1357313" y="714375"/>
            <a:ext cx="669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CZYTELNIA NAUKOWA I CZASOPISM 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5" descr="F:\czytczas.jpg"/>
          <p:cNvPicPr>
            <a:picLocks noChangeAspect="1" noChangeArrowheads="1"/>
          </p:cNvPicPr>
          <p:nvPr/>
        </p:nvPicPr>
        <p:blipFill>
          <a:blip r:embed="rId2" cstate="print"/>
          <a:srcRect r="12723"/>
          <a:stretch>
            <a:fillRect/>
          </a:stretch>
        </p:blipFill>
        <p:spPr bwMode="auto">
          <a:xfrm>
            <a:off x="5715000" y="3429000"/>
            <a:ext cx="2592388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2010_04_ 018"/>
          <p:cNvPicPr>
            <a:picLocks noChangeAspect="1" noChangeArrowheads="1"/>
          </p:cNvPicPr>
          <p:nvPr/>
        </p:nvPicPr>
        <p:blipFill>
          <a:blip r:embed="rId4" cstate="print"/>
          <a:srcRect l="10474"/>
          <a:stretch>
            <a:fillRect/>
          </a:stretch>
        </p:blipFill>
        <p:spPr bwMode="auto">
          <a:xfrm>
            <a:off x="1000125" y="1571625"/>
            <a:ext cx="4608513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 l="35838" t="29021" r="29221" b="36488"/>
          <a:stretch>
            <a:fillRect/>
          </a:stretch>
        </p:blipFill>
        <p:spPr bwMode="auto">
          <a:xfrm>
            <a:off x="5786438" y="1571625"/>
            <a:ext cx="2519362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3" name="WordArt 9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Prostokąt 4"/>
          <p:cNvSpPr>
            <a:spLocks noChangeArrowheads="1"/>
          </p:cNvSpPr>
          <p:nvPr/>
        </p:nvSpPr>
        <p:spPr bwMode="auto">
          <a:xfrm>
            <a:off x="2714625" y="714375"/>
            <a:ext cx="3741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AMERICAN</a:t>
            </a:r>
            <a:r>
              <a:rPr lang="pl-PL" sz="28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CORNER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24580" name="Picture 10" descr="P1040008"/>
          <p:cNvPicPr>
            <a:picLocks noChangeAspect="1" noChangeArrowheads="1"/>
          </p:cNvPicPr>
          <p:nvPr/>
        </p:nvPicPr>
        <p:blipFill>
          <a:blip r:embed="rId3" cstate="print"/>
          <a:srcRect l="6761"/>
          <a:stretch>
            <a:fillRect/>
          </a:stretch>
        </p:blipFill>
        <p:spPr bwMode="auto">
          <a:xfrm>
            <a:off x="714348" y="1500174"/>
            <a:ext cx="5929354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81" name="Picture 13"/>
          <p:cNvPicPr>
            <a:picLocks noChangeAspect="1" noChangeArrowheads="1"/>
          </p:cNvPicPr>
          <p:nvPr/>
        </p:nvPicPr>
        <p:blipFill>
          <a:blip r:embed="rId4" cstate="print"/>
          <a:srcRect l="9810"/>
          <a:stretch>
            <a:fillRect/>
          </a:stretch>
        </p:blipFill>
        <p:spPr bwMode="auto">
          <a:xfrm>
            <a:off x="4071934" y="1643051"/>
            <a:ext cx="4929222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63" y="1571625"/>
            <a:ext cx="714375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WordArt 8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 cstate="print"/>
          <a:srcRect l="25359"/>
          <a:stretch>
            <a:fillRect/>
          </a:stretch>
        </p:blipFill>
        <p:spPr bwMode="auto">
          <a:xfrm>
            <a:off x="642910" y="1571612"/>
            <a:ext cx="4387853" cy="3938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Prostokąt 6"/>
          <p:cNvSpPr/>
          <p:nvPr/>
        </p:nvSpPr>
        <p:spPr>
          <a:xfrm>
            <a:off x="2411413" y="765175"/>
            <a:ext cx="4551362" cy="519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BIBLIOTEKA ROMAŃSKA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2" name="Picture 7" descr="P10309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643050"/>
            <a:ext cx="4429156" cy="371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510" name="WordArt 13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022475" y="785813"/>
            <a:ext cx="5210175" cy="1614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DZIAŁ INFORMACJI</a:t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pl-PL" sz="2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Informatorium</a:t>
            </a:r>
            <a:r>
              <a:rPr lang="pl-PL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pl-PL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pl-PL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Wypożyczalnia Międzybiblioteczna</a:t>
            </a:r>
            <a:br>
              <a:rPr lang="pl-PL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pl-PL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Sekcja Regionalna</a:t>
            </a:r>
            <a:endParaRPr lang="pl-PL" sz="2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25604" name="Picture 6" descr="P1040047"/>
          <p:cNvPicPr>
            <a:picLocks noChangeAspect="1" noChangeArrowheads="1"/>
          </p:cNvPicPr>
          <p:nvPr/>
        </p:nvPicPr>
        <p:blipFill>
          <a:blip r:embed="rId3" cstate="print"/>
          <a:srcRect t="4408"/>
          <a:stretch>
            <a:fillRect/>
          </a:stretch>
        </p:blipFill>
        <p:spPr bwMode="auto">
          <a:xfrm>
            <a:off x="539750" y="2708275"/>
            <a:ext cx="3959225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3" name="WordArt 7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4000"/>
          </a:blip>
          <a:srcRect/>
          <a:stretch>
            <a:fillRect/>
          </a:stretch>
        </p:blipFill>
        <p:spPr bwMode="auto">
          <a:xfrm>
            <a:off x="4643438" y="2708275"/>
            <a:ext cx="3905250" cy="284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rostokąt 3"/>
          <p:cNvSpPr>
            <a:spLocks noChangeArrowheads="1"/>
          </p:cNvSpPr>
          <p:nvPr/>
        </p:nvSpPr>
        <p:spPr bwMode="auto">
          <a:xfrm>
            <a:off x="1835150" y="2708275"/>
            <a:ext cx="5429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OFERTA BIBLIOTEKI</a:t>
            </a:r>
            <a:r>
              <a:rPr lang="pl-PL" sz="4000" b="1" dirty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endParaRPr lang="pl-PL" sz="4800" b="1" dirty="0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pic>
        <p:nvPicPr>
          <p:cNvPr id="23555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/>
          <a:srcRect r="12714"/>
          <a:stretch>
            <a:fillRect/>
          </a:stretch>
        </p:blipFill>
        <p:spPr bwMode="auto">
          <a:xfrm>
            <a:off x="1763713" y="3789363"/>
            <a:ext cx="1439862" cy="148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 cstate="print"/>
          <a:srcRect r="13039"/>
          <a:stretch>
            <a:fillRect/>
          </a:stretch>
        </p:blipFill>
        <p:spPr bwMode="auto">
          <a:xfrm>
            <a:off x="5715008" y="3786190"/>
            <a:ext cx="1655763" cy="143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4" name="Picture 8" descr="2010_03_ 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3797300"/>
            <a:ext cx="1657350" cy="1431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5" name="Picture 10" descr="kalambury"/>
          <p:cNvPicPr>
            <a:picLocks noChangeAspect="1" noChangeArrowheads="1"/>
          </p:cNvPicPr>
          <p:nvPr/>
        </p:nvPicPr>
        <p:blipFill>
          <a:blip r:embed="rId6" cstate="print"/>
          <a:srcRect r="6375"/>
          <a:stretch>
            <a:fillRect/>
          </a:stretch>
        </p:blipFill>
        <p:spPr bwMode="auto">
          <a:xfrm>
            <a:off x="1692275" y="981075"/>
            <a:ext cx="1511300" cy="138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6" name="Picture 12" descr="HPIM057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13" y="1000125"/>
            <a:ext cx="1584325" cy="136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7" name="Picture 13" descr="IMG_327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980728"/>
            <a:ext cx="1728787" cy="140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62" name="WordArt 12"/>
          <p:cNvSpPr>
            <a:spLocks noChangeArrowheads="1" noChangeShapeType="1" noTextEdit="1"/>
          </p:cNvSpPr>
          <p:nvPr/>
        </p:nvSpPr>
        <p:spPr bwMode="auto">
          <a:xfrm>
            <a:off x="1907704" y="6093296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wbp.wroc.pl/wbp/images/dzialy-biblioteki/wroc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96752"/>
            <a:ext cx="1895475" cy="267652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55576" y="620688"/>
            <a:ext cx="728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ZBIORY, BAZY DANYCH I INNE DZIAŁANIA MOGĄCE WSPIERAĆ</a:t>
            </a:r>
          </a:p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PROJEKT „DOLNOŚLĄSKA TOŻSAMOŚĆ” :</a:t>
            </a:r>
            <a:endParaRPr lang="pl-PL" dirty="0"/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907704" y="6093296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11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611560" y="1268761"/>
            <a:ext cx="576064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CZASOPISMA REGIONALNE</a:t>
            </a:r>
            <a:endParaRPr lang="pl-PL" dirty="0"/>
          </a:p>
          <a:p>
            <a:r>
              <a:rPr lang="pl-PL" dirty="0"/>
              <a:t>Zbiór czasopism regionalnych </a:t>
            </a:r>
            <a:r>
              <a:rPr lang="pl-PL" dirty="0" smtClean="0"/>
              <a:t>liczy </a:t>
            </a:r>
            <a:r>
              <a:rPr lang="pl-PL" dirty="0"/>
              <a:t>ponad 650 tytułów. Kolekcję zapoczątkowano w 1945 r. Wśród gromadzonych i archiwizowanych tytułów znajdują się między innymi: czasopisma organizacji, stowarzyszeń, zakładów pracy, uczelni, gazetki parafialne i samorządowe.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11560" y="3212977"/>
            <a:ext cx="676875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DOKUMENTY ŻYCIA SPOŁECZNEGO</a:t>
            </a:r>
            <a:endParaRPr lang="pl-PL" dirty="0"/>
          </a:p>
          <a:p>
            <a:r>
              <a:rPr lang="pl-PL" dirty="0"/>
              <a:t>Kolekcja dokumentów życia </a:t>
            </a:r>
            <a:r>
              <a:rPr lang="pl-PL" dirty="0" smtClean="0"/>
              <a:t>społecznego </a:t>
            </a:r>
            <a:r>
              <a:rPr lang="pl-PL" dirty="0"/>
              <a:t>liczy ponad sto tysięcy egzemplarzy. Najstarsze datują się na 1939 rok. </a:t>
            </a:r>
            <a:r>
              <a:rPr lang="pl-PL" dirty="0" smtClean="0"/>
              <a:t>Dokumentują </a:t>
            </a:r>
            <a:r>
              <a:rPr lang="pl-PL" dirty="0"/>
              <a:t>życie Wrocławia i Dolnego </a:t>
            </a:r>
            <a:r>
              <a:rPr lang="pl-PL" dirty="0" smtClean="0"/>
              <a:t>Śląska. Obejmują </a:t>
            </a:r>
            <a:r>
              <a:rPr lang="pl-PL" dirty="0"/>
              <a:t>publikacje naukowe i popularnonaukowe, monografie, informatory, przewodniki, katalogi, kalendarze, obwieszczenia, pocztówki, fotografie, ekslibrisy, prospekty turystyczne i handlowe, plakaty i afisze, zaproszenia oraz okolicznościowe materiały </a:t>
            </a:r>
            <a:r>
              <a:rPr lang="pl-PL" dirty="0" err="1"/>
              <a:t>niepiśmiennicze</a:t>
            </a:r>
            <a:r>
              <a:rPr lang="pl-PL" dirty="0"/>
              <a:t> (gadżety).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wbp.wroc.pl/wbp/images/dzialy-biblioteki/wroc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96752"/>
            <a:ext cx="1895475" cy="267652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55576" y="620688"/>
            <a:ext cx="728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ZBIORY, BAZY DANYCH I INNE DZIAŁANIA MOGĄCE WSPIERAĆ</a:t>
            </a:r>
          </a:p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PROJEKT „DOLNOŚLĄSKA TOŻSAMOŚĆ” :</a:t>
            </a:r>
            <a:endParaRPr lang="pl-PL" dirty="0"/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907704" y="6093296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11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611560" y="1268761"/>
            <a:ext cx="576064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KSIĄŻKI I DOKUMENTY AUDIOWIZUALNE</a:t>
            </a:r>
            <a:endParaRPr lang="pl-PL" dirty="0"/>
          </a:p>
          <a:p>
            <a:r>
              <a:rPr lang="pl-PL" dirty="0"/>
              <a:t>Dolnośląska Biblioteka Publiczna im. Tadeusza Mikulskiego we Wrocławiu gromadzi i udostępnia wydawnictwa dotyczące Dolnego Śląska, ze szczególnym uwzględnieniem byłego województwa wrocławskiego, Wrocławia i powiatu wrocławskiego. Są to głównie książki, dokumenty kartograficzne i audiowizualne, wśród nich również opracowania obcojęzyczne. Najstarsze datują się na początek XIX w.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11560" y="4077072"/>
            <a:ext cx="6768752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CYFROWY DOLNY ŚLĄSK</a:t>
            </a:r>
            <a:endParaRPr lang="pl-PL" dirty="0"/>
          </a:p>
          <a:p>
            <a:r>
              <a:rPr lang="pl-PL" dirty="0"/>
              <a:t>Biblioteka  cyfrowa  „Cyfrowy Dolny Śląsk” gromadzi i udostępniania utrwalone w formie cyfrowej ciekawe, rzadkie i cenne publikacje regionalne: książki, czasopisma, dokumenty życia społecznego, pamiętniki i biogramy ludzi wpisanych w historię regionu, mapy, grafiki oraz pocztówki związane z Dolnym Śląskiem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wbp.wroc.pl/wbp/images/dzialy-biblioteki/wroc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96752"/>
            <a:ext cx="1895475" cy="267652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55576" y="620688"/>
            <a:ext cx="728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ZBIORY, BAZY DANYCH I INNE DZIAŁANIA MOGĄCE WSPIERAĆ</a:t>
            </a:r>
          </a:p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PROJEKT „DOLNOŚLĄSKA TOŻSAMOŚĆ” :</a:t>
            </a:r>
            <a:endParaRPr lang="pl-PL" dirty="0"/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907704" y="6093296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11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611560" y="1628800"/>
            <a:ext cx="6048672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/>
              <a:t>BAZA BIBLIOGRAFICZNA </a:t>
            </a:r>
            <a:r>
              <a:rPr lang="pl-PL" b="1" dirty="0"/>
              <a:t>„Bibliografia Regionalna Dolnego Śląska”</a:t>
            </a:r>
            <a:r>
              <a:rPr lang="pl-PL" dirty="0"/>
              <a:t> jest częścią ogólnopolskiego systemu bibliografii regionalnych, które pełnią funkcję uzupełniającą w odniesieniu do narodowych wykazów publikacji. Rejestruje artykuły ukazujące się od roku 1947 do chwili obecnej, przy czym opisy bibliograficzne z lat 1947-1996 są nadal uzupełniane. Materiał nie wprowadzony dotąd do bazy jest dostępny w postaci tradycyjnej Kartoteki Regionalnej w Dolnośląskiej Bibliotece Publicznej we Wrocławiu. Baza liczy obecnie ponad 450 tysięcy opisów</a:t>
            </a:r>
            <a:r>
              <a:rPr lang="pl-PL" dirty="0" smtClean="0"/>
              <a:t>.</a:t>
            </a:r>
          </a:p>
          <a:p>
            <a:r>
              <a:rPr lang="pl-PL" dirty="0"/>
              <a:t>Bibliografia Regionalna Dolnego Śląska jest współtworzona przez 24 biblioteki z województwa </a:t>
            </a:r>
            <a:r>
              <a:rPr lang="pl-PL" dirty="0" smtClean="0"/>
              <a:t>dolnośląskiego.</a:t>
            </a:r>
            <a:endParaRPr lang="pl-P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wbp.wroc.pl/wbp/images/dzialy-biblioteki/wrocl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96752"/>
            <a:ext cx="1895475" cy="267652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55576" y="620688"/>
            <a:ext cx="728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ZBIORY, BAZY DANYCH I INNE DZIAŁANIA MOGĄCE WSPIERAĆ</a:t>
            </a:r>
          </a:p>
          <a:p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PROJEKT „DOLNOŚLĄSKA TOŻSAMOŚĆ” :</a:t>
            </a:r>
            <a:endParaRPr lang="pl-PL" dirty="0"/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907704" y="6093296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11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611560" y="1268761"/>
            <a:ext cx="576064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K</a:t>
            </a:r>
            <a:r>
              <a:rPr lang="pl-PL" dirty="0" smtClean="0"/>
              <a:t>alendarze </a:t>
            </a:r>
            <a:r>
              <a:rPr lang="pl-PL" dirty="0"/>
              <a:t>i zestawienia bibliograficzne publikowane na stronie domowej DBP</a:t>
            </a:r>
            <a:r>
              <a:rPr lang="pl-PL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 miesięczne </a:t>
            </a:r>
            <a:r>
              <a:rPr lang="pl-PL" dirty="0"/>
              <a:t>kalendarze </a:t>
            </a:r>
            <a:r>
              <a:rPr lang="pl-PL" b="1" dirty="0"/>
              <a:t>Imprezy na Dolnym Śląsku</a:t>
            </a:r>
            <a:r>
              <a:rPr lang="pl-PL" dirty="0"/>
              <a:t>,</a:t>
            </a:r>
          </a:p>
          <a:p>
            <a:pPr>
              <a:buFont typeface="Wingdings" pitchFamily="2" charset="2"/>
              <a:buChar char="ü"/>
            </a:pPr>
            <a:r>
              <a:rPr lang="pl-PL" b="1" dirty="0" smtClean="0"/>
              <a:t> Kalendarz </a:t>
            </a:r>
            <a:r>
              <a:rPr lang="pl-PL" b="1" dirty="0"/>
              <a:t>rocznic i wydarzeń na</a:t>
            </a:r>
            <a:r>
              <a:rPr lang="pl-PL" dirty="0"/>
              <a:t> dany rok  (Region - Polska - Świat),</a:t>
            </a:r>
          </a:p>
          <a:p>
            <a:pPr>
              <a:buFont typeface="Wingdings" pitchFamily="2" charset="2"/>
              <a:buChar char="ü"/>
            </a:pPr>
            <a:r>
              <a:rPr lang="pl-PL" dirty="0"/>
              <a:t>bibliograficzne </a:t>
            </a:r>
            <a:r>
              <a:rPr lang="pl-PL" b="1" dirty="0"/>
              <a:t>zestawienia tematyczne</a:t>
            </a:r>
            <a:r>
              <a:rPr lang="pl-PL" dirty="0"/>
              <a:t> obejmujące również zagadnienia regionalne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11560" y="3933056"/>
            <a:ext cx="676875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L</a:t>
            </a:r>
            <a:r>
              <a:rPr lang="pl-PL" dirty="0" smtClean="0"/>
              <a:t>ekcje </a:t>
            </a:r>
            <a:r>
              <a:rPr lang="pl-PL" dirty="0"/>
              <a:t>dla dzieci i młodzieży z zakresu edukacji czytelniczej i </a:t>
            </a:r>
            <a:r>
              <a:rPr lang="pl-PL" dirty="0" smtClean="0"/>
              <a:t>regionalnej</a:t>
            </a:r>
            <a:endParaRPr lang="pl-PL" dirty="0"/>
          </a:p>
          <a:p>
            <a:r>
              <a:rPr lang="pl-PL" dirty="0" smtClean="0"/>
              <a:t>Spotkania </a:t>
            </a:r>
            <a:r>
              <a:rPr lang="pl-PL" dirty="0"/>
              <a:t>z wydawcami i autorami </a:t>
            </a:r>
            <a:r>
              <a:rPr lang="pl-PL" dirty="0" smtClean="0"/>
              <a:t>dolnośląskimi</a:t>
            </a:r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9154" name="Picture 2" descr="https://euc-powerpoint.officeapps.live.com/pods/GetClipboardImage.ashx?Id=a02fa3e7-38ad-4d5a-be1f-6c048a915b5e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6"/>
          <p:cNvSpPr>
            <a:spLocks noChangeArrowheads="1"/>
          </p:cNvSpPr>
          <p:nvPr/>
        </p:nvSpPr>
        <p:spPr bwMode="auto">
          <a:xfrm>
            <a:off x="2195513" y="2708275"/>
            <a:ext cx="5257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4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DZIAŁY BIBLIOTEKI</a:t>
            </a:r>
            <a:r>
              <a:rPr lang="pl-PL" sz="48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pic>
        <p:nvPicPr>
          <p:cNvPr id="11267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 l="18750"/>
          <a:stretch>
            <a:fillRect/>
          </a:stretch>
        </p:blipFill>
        <p:spPr bwMode="auto">
          <a:xfrm>
            <a:off x="1857356" y="4000504"/>
            <a:ext cx="1522413" cy="132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7" name="Picture 7" descr="2010_04_ 018"/>
          <p:cNvPicPr>
            <a:picLocks noChangeAspect="1" noChangeArrowheads="1"/>
          </p:cNvPicPr>
          <p:nvPr/>
        </p:nvPicPr>
        <p:blipFill>
          <a:blip r:embed="rId4" cstate="print"/>
          <a:srcRect l="10474"/>
          <a:stretch>
            <a:fillRect/>
          </a:stretch>
        </p:blipFill>
        <p:spPr bwMode="auto">
          <a:xfrm>
            <a:off x="3786182" y="4000504"/>
            <a:ext cx="1643063" cy="132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4" descr="F:\FOTO_dzialy\fonote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0" y="1000125"/>
            <a:ext cx="1643063" cy="124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6" cstate="print"/>
          <a:srcRect l="25359"/>
          <a:stretch>
            <a:fillRect/>
          </a:stretch>
        </p:blipFill>
        <p:spPr bwMode="auto">
          <a:xfrm>
            <a:off x="1857375" y="981075"/>
            <a:ext cx="1562100" cy="128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5" name="Picture 1"/>
          <p:cNvPicPr>
            <a:picLocks noChangeAspect="1" noChangeArrowheads="1"/>
          </p:cNvPicPr>
          <p:nvPr/>
        </p:nvPicPr>
        <p:blipFill>
          <a:blip r:embed="rId7" cstate="print"/>
          <a:srcRect t="7619" b="4762"/>
          <a:stretch>
            <a:fillRect/>
          </a:stretch>
        </p:blipFill>
        <p:spPr bwMode="auto">
          <a:xfrm>
            <a:off x="5786446" y="4000504"/>
            <a:ext cx="1728788" cy="132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8" cstate="print"/>
          <a:srcRect l="29878" t="21074" r="52184" b="63083"/>
          <a:stretch>
            <a:fillRect/>
          </a:stretch>
        </p:blipFill>
        <p:spPr bwMode="auto">
          <a:xfrm>
            <a:off x="5724525" y="981075"/>
            <a:ext cx="1727200" cy="129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4" name="WordArt 14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https://euc-powerpoint.officeapps.live.com/pods/GetClipboardImage.ashx?Id=de0f2c63-138b-4da5-9f58-7b9e00e7d683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8914" name="Picture 2" descr="https://euc-powerpoint.officeapps.live.com/pods/GetClipboardImage.ashx?Id=4c26864c-4c1a-41d3-a740-55e53d6eaa9d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https://euc-powerpoint.officeapps.live.com/pods/GetClipboardImage.ashx?Id=0764af29-3f71-45b5-bb55-3dcc478a3d0f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https://euc-powerpoint.officeapps.live.com/pods/GetClipboardImage.ashx?Id=d91b8446-8d20-431f-a5e1-a6bab8b447cf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https://euc-powerpoint.officeapps.live.com/pods/GetClipboardImage.ashx?Id=799feeff-2e0b-49f4-a6ce-a2134eebb5b8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https://euc-powerpoint.officeapps.live.com/pods/GetClipboardImage.ashx?Id=bf7eb0d3-e497-4f38-886b-f5271cacfc89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https://euc-powerpoint.officeapps.live.com/pods/GetClipboardImage.ashx?Id=5d27f4e3-c6a6-496a-b0d5-f8f21c24d7d6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https://euc-powerpoint.officeapps.live.com/pods/GetClipboardImage.ashx?Id=d931a617-e2fa-4a7c-ad18-b354622c8a1d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https://euc-powerpoint.officeapps.live.com/pods/GetClipboardImage.ashx?Id=42bcc126-9dd1-4b3b-85ad-7df03f4f7bb4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986" name="Picture 2" descr="https://euc-powerpoint.officeapps.live.com/pods/GetClipboardImage.ashx?Id=00c79af4-3e56-4c8e-a523-186fcbee43a3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:\gale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42938"/>
            <a:ext cx="385762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9" name="Prostokąt 9"/>
          <p:cNvSpPr>
            <a:spLocks noChangeArrowheads="1"/>
          </p:cNvSpPr>
          <p:nvPr/>
        </p:nvSpPr>
        <p:spPr bwMode="auto">
          <a:xfrm>
            <a:off x="4800600" y="692150"/>
            <a:ext cx="3048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GALERIA </a:t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 PLAFONEM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galplaf2"/>
          <p:cNvPicPr>
            <a:picLocks noChangeAspect="1" noChangeArrowheads="1"/>
          </p:cNvPicPr>
          <p:nvPr/>
        </p:nvPicPr>
        <p:blipFill>
          <a:blip r:embed="rId4" cstate="print"/>
          <a:srcRect l="23781"/>
          <a:stretch>
            <a:fillRect/>
          </a:stretch>
        </p:blipFill>
        <p:spPr bwMode="auto">
          <a:xfrm>
            <a:off x="4427538" y="1773238"/>
            <a:ext cx="4078287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4" name="WordArt 8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5058" name="Picture 2" descr="https://euc-powerpoint.officeapps.live.com/pods/GetClipboardImage.ashx?Id=7bdc31b0-9f6c-42da-b1db-8e98a031a73d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4034" name="Picture 2" descr="https://euc-powerpoint.officeapps.live.com/pods/GetClipboardImage.ashx?Id=5fc05927-259b-4ca1-8ea7-4e327414457e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3010" name="Picture 2" descr="https://euc-powerpoint.officeapps.live.com/pods/GetClipboardImage.ashx?Id=8cc1c9fe-9c99-478d-bf5a-9b1159145059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2" name="Picture 2" descr="https://euc-powerpoint.officeapps.live.com/pods/GetClipboardImage.ashx?Id=f7324dad-8cce-41c7-b66f-45d82156b8d7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 </a:t>
            </a:r>
          </a:p>
        </p:txBody>
      </p:sp>
      <p:pic>
        <p:nvPicPr>
          <p:cNvPr id="47106" name="Picture 2" descr="https://euc-powerpoint.officeapps.live.com/pods/GetClipboardImage.ashx?Id=8e56c27e-2e6f-4e71-8420-9987ae8ad90f&amp;DC=GEU6&amp;wdoverrides=GetClipboardImageEnabled: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WordArt 7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72706" name="Picture 2" descr="F:\LOGO\LOGO.jpg"/>
          <p:cNvPicPr>
            <a:picLocks noChangeAspect="1" noChangeArrowheads="1"/>
          </p:cNvPicPr>
          <p:nvPr/>
        </p:nvPicPr>
        <p:blipFill>
          <a:blip r:embed="rId3" cstate="print"/>
          <a:srcRect b="2609"/>
          <a:stretch>
            <a:fillRect/>
          </a:stretch>
        </p:blipFill>
        <p:spPr bwMode="auto">
          <a:xfrm>
            <a:off x="1425060" y="841171"/>
            <a:ext cx="6295240" cy="246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ole tekstowe 3"/>
          <p:cNvSpPr txBox="1"/>
          <p:nvPr/>
        </p:nvSpPr>
        <p:spPr>
          <a:xfrm>
            <a:off x="539750" y="4149725"/>
            <a:ext cx="8215313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Przygotowanie prezentacji:</a:t>
            </a:r>
            <a:b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DZIAŁ INSTRUKCYJNO-METODYCZNY I BADAŃ CZYTELNICZYCH</a:t>
            </a:r>
            <a:b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Dolnośląskiej Biblioteki Publicznej we Wrocławiu</a:t>
            </a:r>
            <a:r>
              <a:rPr lang="pl-PL" sz="1200" dirty="0"/>
              <a:t/>
            </a:r>
            <a:br>
              <a:rPr lang="pl-PL" sz="1200" dirty="0"/>
            </a:br>
            <a:endParaRPr lang="pl-PL" sz="12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Zdjęcia: Archiwum DBP we </a:t>
            </a:r>
            <a:r>
              <a:rPr lang="pl-PL" sz="1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Wrocławiu</a:t>
            </a:r>
          </a:p>
          <a:p>
            <a:pPr algn="ctr">
              <a:defRPr/>
            </a:pPr>
            <a: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Prezentowała : Joanna Gaworska - Wandas</a:t>
            </a:r>
            <a:endParaRPr lang="pl-PL" sz="14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857250" y="571500"/>
            <a:ext cx="721518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DZIAŁ PRACY Z DZIEĆMI -</a:t>
            </a:r>
            <a:b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BIBLIOTEKA SIEDMIU KONTYNENTÓW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 l="18750"/>
          <a:stretch>
            <a:fillRect/>
          </a:stretch>
        </p:blipFill>
        <p:spPr bwMode="auto">
          <a:xfrm>
            <a:off x="642938" y="3022600"/>
            <a:ext cx="3000375" cy="276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 l="8333" r="15000" b="19381"/>
          <a:stretch>
            <a:fillRect/>
          </a:stretch>
        </p:blipFill>
        <p:spPr bwMode="auto">
          <a:xfrm>
            <a:off x="714375" y="1643063"/>
            <a:ext cx="2941638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 r="8064"/>
          <a:stretch>
            <a:fillRect/>
          </a:stretch>
        </p:blipFill>
        <p:spPr bwMode="auto">
          <a:xfrm>
            <a:off x="3368675" y="1643063"/>
            <a:ext cx="5080000" cy="414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9" name="WordArt 9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rostokąt 9"/>
          <p:cNvSpPr>
            <a:spLocks noChangeArrowheads="1"/>
          </p:cNvSpPr>
          <p:nvPr/>
        </p:nvSpPr>
        <p:spPr bwMode="auto">
          <a:xfrm>
            <a:off x="1428750" y="642938"/>
            <a:ext cx="661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WYPOŻYCZALNIA DLA DOROSŁYCH 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2010_04_ 026"/>
          <p:cNvPicPr>
            <a:picLocks noChangeAspect="1" noChangeArrowheads="1"/>
          </p:cNvPicPr>
          <p:nvPr/>
        </p:nvPicPr>
        <p:blipFill>
          <a:blip r:embed="rId3" cstate="print"/>
          <a:srcRect l="2866" r="2866"/>
          <a:stretch>
            <a:fillRect/>
          </a:stretch>
        </p:blipFill>
        <p:spPr bwMode="auto">
          <a:xfrm>
            <a:off x="3635375" y="1557338"/>
            <a:ext cx="4824413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557338"/>
            <a:ext cx="2808287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3789363"/>
            <a:ext cx="2808287" cy="162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3" name="WordArt 9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C:\Users\fonoteka\Desktop\fonoteka\DSCN1429.JPG"/>
          <p:cNvPicPr>
            <a:picLocks noChangeAspect="1" noChangeArrowheads="1"/>
          </p:cNvPicPr>
          <p:nvPr/>
        </p:nvPicPr>
        <p:blipFill>
          <a:blip r:embed="rId3" cstate="print"/>
          <a:srcRect t="11452" r="17551"/>
          <a:stretch>
            <a:fillRect/>
          </a:stretch>
        </p:blipFill>
        <p:spPr bwMode="auto">
          <a:xfrm>
            <a:off x="785813" y="2708275"/>
            <a:ext cx="3570287" cy="290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/>
          <a:srcRect l="75652" t="58937" r="3145" b="19130"/>
          <a:stretch>
            <a:fillRect/>
          </a:stretch>
        </p:blipFill>
        <p:spPr bwMode="auto">
          <a:xfrm>
            <a:off x="4500563" y="2692400"/>
            <a:ext cx="3857625" cy="289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  <p:pic>
        <p:nvPicPr>
          <p:cNvPr id="19470" name="Picture 14" descr="C:\Users\fonoteka\Desktop\Fonoteka-zdjęcia\Wystawki Fonoteki\P1050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571500"/>
            <a:ext cx="757237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4" name="Prostokąt 9"/>
          <p:cNvSpPr>
            <a:spLocks noChangeArrowheads="1"/>
          </p:cNvSpPr>
          <p:nvPr/>
        </p:nvSpPr>
        <p:spPr bwMode="auto">
          <a:xfrm>
            <a:off x="1285875" y="857250"/>
            <a:ext cx="2179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FONOTEKA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571500"/>
            <a:ext cx="7270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9"/>
          <p:cNvSpPr>
            <a:spLocks noChangeArrowheads="1"/>
          </p:cNvSpPr>
          <p:nvPr/>
        </p:nvSpPr>
        <p:spPr bwMode="auto">
          <a:xfrm>
            <a:off x="1928813" y="642938"/>
            <a:ext cx="541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ODDZIAŁ KSIĄŻKI MÓWIONEJ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2008_09_03_062"/>
          <p:cNvPicPr>
            <a:picLocks noChangeAspect="1" noChangeArrowheads="1"/>
          </p:cNvPicPr>
          <p:nvPr/>
        </p:nvPicPr>
        <p:blipFill>
          <a:blip r:embed="rId3" cstate="print"/>
          <a:srcRect t="12967" r="7312"/>
          <a:stretch>
            <a:fillRect/>
          </a:stretch>
        </p:blipFill>
        <p:spPr bwMode="auto">
          <a:xfrm>
            <a:off x="3071813" y="1628775"/>
            <a:ext cx="5257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81294">
            <a:off x="684213" y="1989138"/>
            <a:ext cx="1362075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933825"/>
            <a:ext cx="2016125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3712">
            <a:off x="1979613" y="1628775"/>
            <a:ext cx="1116012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2" name="WordArt 11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Prostokąt 9"/>
          <p:cNvSpPr>
            <a:spLocks noChangeArrowheads="1"/>
          </p:cNvSpPr>
          <p:nvPr/>
        </p:nvSpPr>
        <p:spPr bwMode="auto">
          <a:xfrm>
            <a:off x="1420813" y="692150"/>
            <a:ext cx="6642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BIBLIOTEKA NIEMIECKA –</a:t>
            </a:r>
          </a:p>
          <a:p>
            <a:pPr algn="ctr">
              <a:defRPr/>
            </a:pPr>
            <a:r>
              <a:rPr lang="pl-PL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MEDIOTEKA JĘZYKA NIEMIECKIEGO </a:t>
            </a:r>
            <a:endParaRPr lang="pl-PL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5" descr="F:\LOGO\z_db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 descr="korea"/>
          <p:cNvPicPr>
            <a:picLocks noChangeAspect="1" noChangeArrowheads="1"/>
          </p:cNvPicPr>
          <p:nvPr/>
        </p:nvPicPr>
        <p:blipFill>
          <a:blip r:embed="rId3" cstate="print"/>
          <a:srcRect l="4941" r="6102"/>
          <a:stretch>
            <a:fillRect/>
          </a:stretch>
        </p:blipFill>
        <p:spPr bwMode="auto">
          <a:xfrm>
            <a:off x="642938" y="2286000"/>
            <a:ext cx="3744912" cy="313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2" name="Picture 1"/>
          <p:cNvPicPr>
            <a:picLocks noChangeAspect="1" noChangeArrowheads="1"/>
          </p:cNvPicPr>
          <p:nvPr/>
        </p:nvPicPr>
        <p:blipFill>
          <a:blip r:embed="rId4" cstate="print"/>
          <a:srcRect t="7619" b="4762"/>
          <a:stretch>
            <a:fillRect/>
          </a:stretch>
        </p:blipFill>
        <p:spPr bwMode="auto">
          <a:xfrm>
            <a:off x="4572000" y="2286000"/>
            <a:ext cx="3960813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5" cstate="print"/>
          <a:srcRect r="11539"/>
          <a:stretch>
            <a:fillRect/>
          </a:stretch>
        </p:blipFill>
        <p:spPr bwMode="auto">
          <a:xfrm>
            <a:off x="4140200" y="2349500"/>
            <a:ext cx="7000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WordArt 9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9776">
            <a:off x="3251200" y="3546475"/>
            <a:ext cx="12271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5" descr="F:\LOGO\z_db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929313"/>
            <a:ext cx="11493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P10309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692150"/>
            <a:ext cx="316865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 cstate="print"/>
          <a:srcRect t="10112" b="6741"/>
          <a:stretch>
            <a:fillRect/>
          </a:stretch>
        </p:blipFill>
        <p:spPr bwMode="auto">
          <a:xfrm>
            <a:off x="684213" y="692150"/>
            <a:ext cx="3816350" cy="237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4859338" y="3357563"/>
            <a:ext cx="3240087" cy="243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287237">
            <a:off x="900113" y="3500438"/>
            <a:ext cx="13208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3644900"/>
            <a:ext cx="143827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1" name="WordArt 15"/>
          <p:cNvSpPr>
            <a:spLocks noChangeArrowheads="1" noChangeShapeType="1" noTextEdit="1"/>
          </p:cNvSpPr>
          <p:nvPr/>
        </p:nvSpPr>
        <p:spPr bwMode="auto">
          <a:xfrm>
            <a:off x="1908175" y="6092825"/>
            <a:ext cx="6624638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Dolnośląska Biblioteka Publiczna we Wrocławiu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BDA839365CC149A02BF9D39C49903B" ma:contentTypeVersion="2" ma:contentTypeDescription="Utwórz nowy dokument." ma:contentTypeScope="" ma:versionID="417a0d70b7204b16875ccb87d3376235">
  <xsd:schema xmlns:xsd="http://www.w3.org/2001/XMLSchema" xmlns:xs="http://www.w3.org/2001/XMLSchema" xmlns:p="http://schemas.microsoft.com/office/2006/metadata/properties" xmlns:ns2="ac52ad2b-5e19-40e7-a6d0-4bdae7e12ce2" targetNamespace="http://schemas.microsoft.com/office/2006/metadata/properties" ma:root="true" ma:fieldsID="17578c3d6aac307963ccffded9b34645" ns2:_="">
    <xsd:import namespace="ac52ad2b-5e19-40e7-a6d0-4bdae7e12c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2ad2b-5e19-40e7-a6d0-4bdae7e12c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F143C0-1A62-460E-856D-3ED453C11906}"/>
</file>

<file path=customXml/itemProps2.xml><?xml version="1.0" encoding="utf-8"?>
<ds:datastoreItem xmlns:ds="http://schemas.openxmlformats.org/officeDocument/2006/customXml" ds:itemID="{9CBD0E24-9C92-4309-8E10-7B3069F212D2}"/>
</file>

<file path=customXml/itemProps3.xml><?xml version="1.0" encoding="utf-8"?>
<ds:datastoreItem xmlns:ds="http://schemas.openxmlformats.org/officeDocument/2006/customXml" ds:itemID="{953D6619-A3C5-4748-89BA-B0F078EDF904}"/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400</Words>
  <Application>Microsoft Office PowerPoint</Application>
  <PresentationFormat>Pokaz na ekranie (4:3)</PresentationFormat>
  <Paragraphs>61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jgaworska</dc:creator>
  <cp:lastModifiedBy>jgaworska</cp:lastModifiedBy>
  <cp:revision>19</cp:revision>
  <dcterms:created xsi:type="dcterms:W3CDTF">2020-10-12T10:14:55Z</dcterms:created>
  <dcterms:modified xsi:type="dcterms:W3CDTF">2020-10-27T08:45:24Z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0x01010052BDA839365CC149A02BF9D39C49903B</vt:lpwstr>
  </property>
</Properties>
</file>